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Nunito Semi Bold"/>
      <p:regular r:id="rId14"/>
    </p:embeddedFont>
    <p:embeddedFont>
      <p:font typeface="Nunito Semi Bold"/>
      <p:regular r:id="rId15"/>
    </p:embeddedFont>
    <p:embeddedFont>
      <p:font typeface="Nunito Semi Bold"/>
      <p:regular r:id="rId16"/>
    </p:embeddedFont>
    <p:embeddedFont>
      <p:font typeface="Nunito Semi Bold"/>
      <p:regular r:id="rId17"/>
    </p:embeddedFont>
    <p:embeddedFont>
      <p:font typeface="PT Sans"/>
      <p:regular r:id="rId18"/>
    </p:embeddedFont>
    <p:embeddedFont>
      <p:font typeface="PT Sans"/>
      <p:regular r:id="rId19"/>
    </p:embeddedFont>
    <p:embeddedFont>
      <p:font typeface="PT Sans"/>
      <p:regular r:id="rId20"/>
    </p:embeddedFont>
    <p:embeddedFont>
      <p:font typeface="PT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29646"/>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Personal Fitness Tracker: Python Edition</a:t>
            </a:r>
            <a:endParaRPr lang="en-US" sz="4400" dirty="0"/>
          </a:p>
        </p:txBody>
      </p:sp>
      <p:sp>
        <p:nvSpPr>
          <p:cNvPr id="4" name="Text 1"/>
          <p:cNvSpPr/>
          <p:nvPr/>
        </p:nvSpPr>
        <p:spPr>
          <a:xfrm>
            <a:off x="6324124" y="3696653"/>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This presentation introduces a personalized fitness tracker built with Python. It leverages data analysis for customized health insights. The tracker uses BMI, exercise, walking time, weight, and temperature as inputs. It provides tailored recommendations for every age group to promote fitness and well-being.</a:t>
            </a:r>
            <a:endParaRPr lang="en-US" sz="1850" dirty="0"/>
          </a:p>
        </p:txBody>
      </p:sp>
      <p:sp>
        <p:nvSpPr>
          <p:cNvPr id="5" name="Shape 2"/>
          <p:cNvSpPr/>
          <p:nvPr/>
        </p:nvSpPr>
        <p:spPr>
          <a:xfrm>
            <a:off x="6324124" y="5898833"/>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5906453"/>
            <a:ext cx="367665" cy="367665"/>
          </a:xfrm>
          <a:prstGeom prst="rect">
            <a:avLst/>
          </a:prstGeom>
        </p:spPr>
      </p:pic>
      <p:sp>
        <p:nvSpPr>
          <p:cNvPr id="7" name="Text 3"/>
          <p:cNvSpPr/>
          <p:nvPr/>
        </p:nvSpPr>
        <p:spPr>
          <a:xfrm>
            <a:off x="6826687" y="5880973"/>
            <a:ext cx="2911673"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Akula Vamsi krishna</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71199"/>
            <a:ext cx="11690271"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Core Functionality: Data Input and Processing</a:t>
            </a:r>
            <a:endParaRPr lang="en-US" sz="4400" dirty="0"/>
          </a:p>
        </p:txBody>
      </p:sp>
      <p:sp>
        <p:nvSpPr>
          <p:cNvPr id="3" name="Text 1"/>
          <p:cNvSpPr/>
          <p:nvPr/>
        </p:nvSpPr>
        <p:spPr>
          <a:xfrm>
            <a:off x="837724" y="32735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Data Input</a:t>
            </a:r>
            <a:endParaRPr lang="en-US" sz="2200" dirty="0"/>
          </a:p>
        </p:txBody>
      </p:sp>
      <p:sp>
        <p:nvSpPr>
          <p:cNvPr id="4" name="Text 2"/>
          <p:cNvSpPr/>
          <p:nvPr/>
        </p:nvSpPr>
        <p:spPr>
          <a:xfrm>
            <a:off x="837724" y="3864769"/>
            <a:ext cx="3928586"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Our tracker uses Python libraries like Pandas and NumPy. Input methods include manual entry and wearable device integration.</a:t>
            </a:r>
            <a:endParaRPr lang="en-US" sz="1850" dirty="0"/>
          </a:p>
        </p:txBody>
      </p:sp>
      <p:sp>
        <p:nvSpPr>
          <p:cNvPr id="5" name="Text 3"/>
          <p:cNvSpPr/>
          <p:nvPr/>
        </p:nvSpPr>
        <p:spPr>
          <a:xfrm>
            <a:off x="5357813" y="32735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BMI Calculation</a:t>
            </a:r>
            <a:endParaRPr lang="en-US" sz="2200" dirty="0"/>
          </a:p>
        </p:txBody>
      </p:sp>
      <p:sp>
        <p:nvSpPr>
          <p:cNvPr id="6" name="Text 4"/>
          <p:cNvSpPr/>
          <p:nvPr/>
        </p:nvSpPr>
        <p:spPr>
          <a:xfrm>
            <a:off x="5357813" y="3864769"/>
            <a:ext cx="392858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BMI = weight (kg) / [height (m)]^2</a:t>
            </a:r>
            <a:endParaRPr lang="en-US" sz="1850" dirty="0"/>
          </a:p>
        </p:txBody>
      </p:sp>
      <p:sp>
        <p:nvSpPr>
          <p:cNvPr id="7" name="Text 5"/>
          <p:cNvSpPr/>
          <p:nvPr/>
        </p:nvSpPr>
        <p:spPr>
          <a:xfrm>
            <a:off x="5357813" y="4463177"/>
            <a:ext cx="392858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Healthy range: 18.5 - 24.9</a:t>
            </a:r>
            <a:endParaRPr lang="en-US" sz="1850" dirty="0"/>
          </a:p>
        </p:txBody>
      </p:sp>
      <p:sp>
        <p:nvSpPr>
          <p:cNvPr id="8" name="Text 6"/>
          <p:cNvSpPr/>
          <p:nvPr/>
        </p:nvSpPr>
        <p:spPr>
          <a:xfrm>
            <a:off x="5357813" y="5061585"/>
            <a:ext cx="392858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Overweight: 25-29.9</a:t>
            </a:r>
            <a:endParaRPr lang="en-US" sz="1850" dirty="0"/>
          </a:p>
        </p:txBody>
      </p:sp>
      <p:sp>
        <p:nvSpPr>
          <p:cNvPr id="9" name="Text 7"/>
          <p:cNvSpPr/>
          <p:nvPr/>
        </p:nvSpPr>
        <p:spPr>
          <a:xfrm>
            <a:off x="5357813" y="5659993"/>
            <a:ext cx="3928586"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Obese: 30+</a:t>
            </a:r>
            <a:endParaRPr lang="en-US" sz="1850" dirty="0"/>
          </a:p>
        </p:txBody>
      </p:sp>
      <p:sp>
        <p:nvSpPr>
          <p:cNvPr id="10" name="Text 8"/>
          <p:cNvSpPr/>
          <p:nvPr/>
        </p:nvSpPr>
        <p:spPr>
          <a:xfrm>
            <a:off x="9877901" y="32735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Temperature</a:t>
            </a:r>
            <a:endParaRPr lang="en-US" sz="2200" dirty="0"/>
          </a:p>
        </p:txBody>
      </p:sp>
      <p:sp>
        <p:nvSpPr>
          <p:cNvPr id="11" name="Text 9"/>
          <p:cNvSpPr/>
          <p:nvPr/>
        </p:nvSpPr>
        <p:spPr>
          <a:xfrm>
            <a:off x="9877901" y="3864769"/>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Normal body temperature range: 97°F (36.1°C) to 99°F (37.2°C).</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889534"/>
            <a:ext cx="9542859"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Personalized Output: Fitness Insights</a:t>
            </a:r>
            <a:endParaRPr lang="en-US" sz="4400" dirty="0"/>
          </a:p>
        </p:txBody>
      </p:sp>
      <p:pic>
        <p:nvPicPr>
          <p:cNvPr id="4" name="Image 1" descr="preencoded.png">    </p:cNvPr>
          <p:cNvPicPr>
            <a:picLocks noChangeAspect="1"/>
          </p:cNvPicPr>
          <p:nvPr/>
        </p:nvPicPr>
        <p:blipFill>
          <a:blip r:embed="rId2"/>
          <a:stretch>
            <a:fillRect/>
          </a:stretch>
        </p:blipFill>
        <p:spPr>
          <a:xfrm>
            <a:off x="837724" y="4994315"/>
            <a:ext cx="598408" cy="598408"/>
          </a:xfrm>
          <a:prstGeom prst="rect">
            <a:avLst/>
          </a:prstGeom>
        </p:spPr>
      </p:pic>
      <p:sp>
        <p:nvSpPr>
          <p:cNvPr id="5" name="Text 1"/>
          <p:cNvSpPr/>
          <p:nvPr/>
        </p:nvSpPr>
        <p:spPr>
          <a:xfrm>
            <a:off x="1675448" y="4952524"/>
            <a:ext cx="2131695"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Calorie expenditure</a:t>
            </a:r>
            <a:endParaRPr lang="en-US" sz="2200" dirty="0"/>
          </a:p>
        </p:txBody>
      </p:sp>
      <p:sp>
        <p:nvSpPr>
          <p:cNvPr id="6" name="Text 2"/>
          <p:cNvSpPr/>
          <p:nvPr/>
        </p:nvSpPr>
        <p:spPr>
          <a:xfrm>
            <a:off x="1675448" y="5800011"/>
            <a:ext cx="2131695"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Estimated calories burned during exercise (MET values).</a:t>
            </a:r>
            <a:endParaRPr lang="en-US" sz="1850" dirty="0"/>
          </a:p>
        </p:txBody>
      </p:sp>
      <p:pic>
        <p:nvPicPr>
          <p:cNvPr id="7" name="Image 2" descr="preencoded.png">    </p:cNvPr>
          <p:cNvPicPr>
            <a:picLocks noChangeAspect="1"/>
          </p:cNvPicPr>
          <p:nvPr/>
        </p:nvPicPr>
        <p:blipFill>
          <a:blip r:embed="rId3"/>
          <a:stretch>
            <a:fillRect/>
          </a:stretch>
        </p:blipFill>
        <p:spPr>
          <a:xfrm>
            <a:off x="4166116" y="4994315"/>
            <a:ext cx="598408" cy="598408"/>
          </a:xfrm>
          <a:prstGeom prst="rect">
            <a:avLst/>
          </a:prstGeom>
        </p:spPr>
      </p:pic>
      <p:sp>
        <p:nvSpPr>
          <p:cNvPr id="8" name="Text 3"/>
          <p:cNvSpPr/>
          <p:nvPr/>
        </p:nvSpPr>
        <p:spPr>
          <a:xfrm>
            <a:off x="5003840" y="4952524"/>
            <a:ext cx="2131814"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Ideal walking time</a:t>
            </a:r>
            <a:endParaRPr lang="en-US" sz="2200" dirty="0"/>
          </a:p>
        </p:txBody>
      </p:sp>
      <p:sp>
        <p:nvSpPr>
          <p:cNvPr id="9" name="Text 4"/>
          <p:cNvSpPr/>
          <p:nvPr/>
        </p:nvSpPr>
        <p:spPr>
          <a:xfrm>
            <a:off x="5003840" y="5800011"/>
            <a:ext cx="2131814"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Recommends 150 minutes/week of moderate intensity walking.</a:t>
            </a:r>
            <a:endParaRPr lang="en-US" sz="1850" dirty="0"/>
          </a:p>
        </p:txBody>
      </p:sp>
      <p:pic>
        <p:nvPicPr>
          <p:cNvPr id="10" name="Image 3" descr="preencoded.png">    </p:cNvPr>
          <p:cNvPicPr>
            <a:picLocks noChangeAspect="1"/>
          </p:cNvPicPr>
          <p:nvPr/>
        </p:nvPicPr>
        <p:blipFill>
          <a:blip r:embed="rId4"/>
          <a:stretch>
            <a:fillRect/>
          </a:stretch>
        </p:blipFill>
        <p:spPr>
          <a:xfrm>
            <a:off x="7494627" y="4994315"/>
            <a:ext cx="598408" cy="598408"/>
          </a:xfrm>
          <a:prstGeom prst="rect">
            <a:avLst/>
          </a:prstGeom>
        </p:spPr>
      </p:pic>
      <p:sp>
        <p:nvSpPr>
          <p:cNvPr id="11" name="Text 5"/>
          <p:cNvSpPr/>
          <p:nvPr/>
        </p:nvSpPr>
        <p:spPr>
          <a:xfrm>
            <a:off x="8332351" y="4952524"/>
            <a:ext cx="2131814"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Healthy temperature</a:t>
            </a:r>
            <a:endParaRPr lang="en-US" sz="2200" dirty="0"/>
          </a:p>
        </p:txBody>
      </p:sp>
      <p:sp>
        <p:nvSpPr>
          <p:cNvPr id="12" name="Text 6"/>
          <p:cNvSpPr/>
          <p:nvPr/>
        </p:nvSpPr>
        <p:spPr>
          <a:xfrm>
            <a:off x="8332351" y="5800011"/>
            <a:ext cx="2131814"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Suggests hydration and appropriate clothing to maintain body temperature.</a:t>
            </a:r>
            <a:endParaRPr lang="en-US" sz="1850" dirty="0"/>
          </a:p>
        </p:txBody>
      </p:sp>
      <p:pic>
        <p:nvPicPr>
          <p:cNvPr id="13" name="Image 4" descr="preencoded.png">    </p:cNvPr>
          <p:cNvPicPr>
            <a:picLocks noChangeAspect="1"/>
          </p:cNvPicPr>
          <p:nvPr/>
        </p:nvPicPr>
        <p:blipFill>
          <a:blip r:embed="rId5"/>
          <a:stretch>
            <a:fillRect/>
          </a:stretch>
        </p:blipFill>
        <p:spPr>
          <a:xfrm>
            <a:off x="10823138" y="4994315"/>
            <a:ext cx="598408" cy="598408"/>
          </a:xfrm>
          <a:prstGeom prst="rect">
            <a:avLst/>
          </a:prstGeom>
        </p:spPr>
      </p:pic>
      <p:sp>
        <p:nvSpPr>
          <p:cNvPr id="14" name="Text 7"/>
          <p:cNvSpPr/>
          <p:nvPr/>
        </p:nvSpPr>
        <p:spPr>
          <a:xfrm>
            <a:off x="11660862" y="4952524"/>
            <a:ext cx="2131814" cy="703898"/>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Resting heart rate</a:t>
            </a:r>
            <a:endParaRPr lang="en-US" sz="2200" dirty="0"/>
          </a:p>
        </p:txBody>
      </p:sp>
      <p:sp>
        <p:nvSpPr>
          <p:cNvPr id="15" name="Text 8"/>
          <p:cNvSpPr/>
          <p:nvPr/>
        </p:nvSpPr>
        <p:spPr>
          <a:xfrm>
            <a:off x="11660862" y="5800011"/>
            <a:ext cx="2131814"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Alerts if resting heart rate spikes above 100 bpm during rest.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13418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Age Comparison Module: "Age-alyzer"</a:t>
            </a:r>
            <a:endParaRPr lang="en-US" sz="4400" dirty="0"/>
          </a:p>
        </p:txBody>
      </p:sp>
      <p:sp>
        <p:nvSpPr>
          <p:cNvPr id="4" name="Shape 1"/>
          <p:cNvSpPr/>
          <p:nvPr/>
        </p:nvSpPr>
        <p:spPr>
          <a:xfrm>
            <a:off x="837724" y="2901196"/>
            <a:ext cx="3614618" cy="2168962"/>
          </a:xfrm>
          <a:prstGeom prst="roundRect">
            <a:avLst>
              <a:gd name="adj" fmla="val 16555"/>
            </a:avLst>
          </a:prstGeom>
          <a:solidFill>
            <a:srgbClr val="00002E"/>
          </a:solidFill>
          <a:ln w="22860">
            <a:solidFill>
              <a:srgbClr val="F2B42D"/>
            </a:solidFill>
            <a:prstDash val="solid"/>
          </a:ln>
        </p:spPr>
      </p:sp>
      <p:sp>
        <p:nvSpPr>
          <p:cNvPr id="5" name="Text 2"/>
          <p:cNvSpPr/>
          <p:nvPr/>
        </p:nvSpPr>
        <p:spPr>
          <a:xfrm>
            <a:off x="1099899" y="316337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Peer Comparison</a:t>
            </a:r>
            <a:endParaRPr lang="en-US" sz="2200" dirty="0"/>
          </a:p>
        </p:txBody>
      </p:sp>
      <p:sp>
        <p:nvSpPr>
          <p:cNvPr id="6" name="Text 3"/>
          <p:cNvSpPr/>
          <p:nvPr/>
        </p:nvSpPr>
        <p:spPr>
          <a:xfrm>
            <a:off x="1099899" y="3658910"/>
            <a:ext cx="309026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Compares fitness levels to peer groups using anonymized data.</a:t>
            </a:r>
            <a:endParaRPr lang="en-US" sz="1850" dirty="0"/>
          </a:p>
        </p:txBody>
      </p:sp>
      <p:sp>
        <p:nvSpPr>
          <p:cNvPr id="7" name="Shape 4"/>
          <p:cNvSpPr/>
          <p:nvPr/>
        </p:nvSpPr>
        <p:spPr>
          <a:xfrm>
            <a:off x="4691658" y="2901196"/>
            <a:ext cx="3614618" cy="2168962"/>
          </a:xfrm>
          <a:prstGeom prst="roundRect">
            <a:avLst>
              <a:gd name="adj" fmla="val 16555"/>
            </a:avLst>
          </a:prstGeom>
          <a:solidFill>
            <a:srgbClr val="00002E"/>
          </a:solidFill>
          <a:ln w="22860">
            <a:solidFill>
              <a:srgbClr val="D7425E"/>
            </a:solidFill>
            <a:prstDash val="solid"/>
          </a:ln>
        </p:spPr>
      </p:sp>
      <p:sp>
        <p:nvSpPr>
          <p:cNvPr id="8" name="Text 5"/>
          <p:cNvSpPr/>
          <p:nvPr/>
        </p:nvSpPr>
        <p:spPr>
          <a:xfrm>
            <a:off x="4953833" y="316337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Functional Age</a:t>
            </a:r>
            <a:endParaRPr lang="en-US" sz="2200" dirty="0"/>
          </a:p>
        </p:txBody>
      </p:sp>
      <p:sp>
        <p:nvSpPr>
          <p:cNvPr id="9" name="Text 6"/>
          <p:cNvSpPr/>
          <p:nvPr/>
        </p:nvSpPr>
        <p:spPr>
          <a:xfrm>
            <a:off x="4953833" y="3658910"/>
            <a:ext cx="3090267"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Example: "You are functionally 9 days younger/older than Ram."</a:t>
            </a:r>
            <a:endParaRPr lang="en-US" sz="1850" dirty="0"/>
          </a:p>
        </p:txBody>
      </p:sp>
      <p:sp>
        <p:nvSpPr>
          <p:cNvPr id="10" name="Shape 7"/>
          <p:cNvSpPr/>
          <p:nvPr/>
        </p:nvSpPr>
        <p:spPr>
          <a:xfrm>
            <a:off x="837724" y="5309473"/>
            <a:ext cx="7468553" cy="1785938"/>
          </a:xfrm>
          <a:prstGeom prst="roundRect">
            <a:avLst>
              <a:gd name="adj" fmla="val 20105"/>
            </a:avLst>
          </a:prstGeom>
          <a:solidFill>
            <a:srgbClr val="00002E"/>
          </a:solidFill>
          <a:ln w="22860">
            <a:solidFill>
              <a:srgbClr val="DD785E"/>
            </a:solidFill>
            <a:prstDash val="solid"/>
          </a:ln>
        </p:spPr>
      </p:sp>
      <p:sp>
        <p:nvSpPr>
          <p:cNvPr id="11" name="Text 8"/>
          <p:cNvSpPr/>
          <p:nvPr/>
        </p:nvSpPr>
        <p:spPr>
          <a:xfrm>
            <a:off x="1099899" y="55716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Statistical Analysis</a:t>
            </a:r>
            <a:endParaRPr lang="en-US" sz="2200" dirty="0"/>
          </a:p>
        </p:txBody>
      </p:sp>
      <p:sp>
        <p:nvSpPr>
          <p:cNvPr id="12" name="Text 9"/>
          <p:cNvSpPr/>
          <p:nvPr/>
        </p:nvSpPr>
        <p:spPr>
          <a:xfrm>
            <a:off x="1099899" y="6067187"/>
            <a:ext cx="6944201"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Uses data normalization and statistical analysis for accurate comparisons.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830104" y="652224"/>
            <a:ext cx="7483792" cy="1394936"/>
          </a:xfrm>
          <a:prstGeom prst="rect">
            <a:avLst/>
          </a:prstGeom>
          <a:noFill/>
          <a:ln/>
        </p:spPr>
        <p:txBody>
          <a:bodyPr wrap="square" lIns="0" tIns="0" rIns="0" bIns="0" rtlCol="0" anchor="t"/>
          <a:lstStyle/>
          <a:p>
            <a:pPr algn="l" indent="0" marL="0">
              <a:lnSpc>
                <a:spcPts val="5450"/>
              </a:lnSpc>
              <a:buNone/>
            </a:pPr>
            <a:r>
              <a:rPr lang="en-US" sz="4350" dirty="0">
                <a:solidFill>
                  <a:srgbClr val="FFFFFF"/>
                </a:solidFill>
                <a:latin typeface="Nunito Semi Bold" pitchFamily="34" charset="0"/>
                <a:ea typeface="Nunito Semi Bold" pitchFamily="34" charset="-122"/>
                <a:cs typeface="Nunito Semi Bold" pitchFamily="34" charset="-120"/>
              </a:rPr>
              <a:t>Code Example: BMI Calculation in Python</a:t>
            </a:r>
            <a:endParaRPr lang="en-US" sz="4350" dirty="0"/>
          </a:p>
        </p:txBody>
      </p:sp>
      <p:sp>
        <p:nvSpPr>
          <p:cNvPr id="4" name="Shape 1"/>
          <p:cNvSpPr/>
          <p:nvPr/>
        </p:nvSpPr>
        <p:spPr>
          <a:xfrm>
            <a:off x="830104" y="2402919"/>
            <a:ext cx="7483792" cy="3770828"/>
          </a:xfrm>
          <a:prstGeom prst="roundRect">
            <a:avLst>
              <a:gd name="adj" fmla="val 9435"/>
            </a:avLst>
          </a:prstGeom>
          <a:solidFill>
            <a:srgbClr val="483304"/>
          </a:solidFill>
          <a:ln/>
        </p:spPr>
      </p:sp>
      <p:sp>
        <p:nvSpPr>
          <p:cNvPr id="5" name="Shape 2"/>
          <p:cNvSpPr/>
          <p:nvPr/>
        </p:nvSpPr>
        <p:spPr>
          <a:xfrm>
            <a:off x="818317" y="2402919"/>
            <a:ext cx="7507367" cy="3770828"/>
          </a:xfrm>
          <a:prstGeom prst="roundRect">
            <a:avLst>
              <a:gd name="adj" fmla="val 943"/>
            </a:avLst>
          </a:prstGeom>
          <a:solidFill>
            <a:srgbClr val="483304"/>
          </a:solidFill>
          <a:ln/>
        </p:spPr>
      </p:sp>
      <p:sp>
        <p:nvSpPr>
          <p:cNvPr id="6" name="Text 3"/>
          <p:cNvSpPr/>
          <p:nvPr/>
        </p:nvSpPr>
        <p:spPr>
          <a:xfrm>
            <a:off x="1055489" y="2580799"/>
            <a:ext cx="7033022" cy="3415070"/>
          </a:xfrm>
          <a:prstGeom prst="rect">
            <a:avLst/>
          </a:prstGeom>
          <a:noFill/>
          <a:ln/>
        </p:spPr>
        <p:txBody>
          <a:bodyPr wrap="square" lIns="0" tIns="0" rIns="0" bIns="0" rtlCol="0" anchor="t"/>
          <a:lstStyle/>
          <a:p>
            <a:pPr algn="l" indent="0" marL="0">
              <a:lnSpc>
                <a:spcPts val="2950"/>
              </a:lnSpc>
              <a:buNone/>
            </a:pPr>
            <a:r>
              <a:rPr lang="en-US" sz="1850" dirty="0">
                <a:solidFill>
                  <a:srgbClr val="FFFFFF"/>
                </a:solidFill>
                <a:highlight>
                  <a:srgbClr val="483304"/>
                </a:highlight>
                <a:latin typeface="Consolas" pitchFamily="34" charset="0"/>
                <a:ea typeface="Consolas" pitchFamily="34" charset="-122"/>
                <a:cs typeface="Consolas" pitchFamily="34" charset="-120"/>
              </a:rPr>
              <a:t>def calculate_bmi(weight_kg, height_m):
    bmi = weight_kg / (height_m ** 2)
    return bmi
weight = 70
height = 1.75
bmi = calculate_bmi(weight, height)
print(f"Your BMI is: {bmi}")
</a:t>
            </a:r>
            <a:endParaRPr lang="en-US" sz="1850" dirty="0"/>
          </a:p>
        </p:txBody>
      </p:sp>
      <p:sp>
        <p:nvSpPr>
          <p:cNvPr id="7" name="Text 4"/>
          <p:cNvSpPr/>
          <p:nvPr/>
        </p:nvSpPr>
        <p:spPr>
          <a:xfrm>
            <a:off x="830104" y="6440567"/>
            <a:ext cx="7483792" cy="1138357"/>
          </a:xfrm>
          <a:prstGeom prst="rect">
            <a:avLst/>
          </a:prstGeom>
          <a:noFill/>
          <a:ln/>
        </p:spPr>
        <p:txBody>
          <a:bodyPr wrap="square" lIns="0" tIns="0" rIns="0" bIns="0" rtlCol="0" anchor="t"/>
          <a:lstStyle/>
          <a:p>
            <a:pPr algn="l" indent="0" marL="0">
              <a:lnSpc>
                <a:spcPts val="2950"/>
              </a:lnSpc>
              <a:buNone/>
            </a:pPr>
            <a:r>
              <a:rPr lang="en-US" sz="1850" dirty="0">
                <a:solidFill>
                  <a:srgbClr val="FFFFFF"/>
                </a:solidFill>
                <a:latin typeface="PT Sans" pitchFamily="34" charset="0"/>
                <a:ea typeface="PT Sans" pitchFamily="34" charset="-122"/>
                <a:cs typeface="PT Sans" pitchFamily="34" charset="-120"/>
              </a:rPr>
              <a:t>The code snippet above shows a basic BMI calculation function in Python. It takes weight in kilograms and height in meters as inputs. Then, it returns the calculated BMI value.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3278" y="719257"/>
            <a:ext cx="7105650" cy="619244"/>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Nunito Semi Bold" pitchFamily="34" charset="0"/>
                <a:ea typeface="Nunito Semi Bold" pitchFamily="34" charset="-122"/>
                <a:cs typeface="Nunito Semi Bold" pitchFamily="34" charset="-120"/>
              </a:rPr>
              <a:t>Future Scope and Development</a:t>
            </a:r>
            <a:endParaRPr lang="en-US" sz="3900" dirty="0"/>
          </a:p>
        </p:txBody>
      </p:sp>
      <p:pic>
        <p:nvPicPr>
          <p:cNvPr id="4" name="Image 1" descr="preencoded.png">    </p:cNvPr>
          <p:cNvPicPr>
            <a:picLocks noChangeAspect="1"/>
          </p:cNvPicPr>
          <p:nvPr/>
        </p:nvPicPr>
        <p:blipFill>
          <a:blip r:embed="rId2"/>
          <a:stretch>
            <a:fillRect/>
          </a:stretch>
        </p:blipFill>
        <p:spPr>
          <a:xfrm>
            <a:off x="6223278" y="1654254"/>
            <a:ext cx="1052751" cy="1530906"/>
          </a:xfrm>
          <a:prstGeom prst="rect">
            <a:avLst/>
          </a:prstGeom>
        </p:spPr>
      </p:pic>
      <p:sp>
        <p:nvSpPr>
          <p:cNvPr id="5" name="Text 1"/>
          <p:cNvSpPr/>
          <p:nvPr/>
        </p:nvSpPr>
        <p:spPr>
          <a:xfrm>
            <a:off x="7591782" y="1864757"/>
            <a:ext cx="2477095" cy="309682"/>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AI Integration</a:t>
            </a:r>
            <a:endParaRPr lang="en-US" sz="1950" dirty="0"/>
          </a:p>
        </p:txBody>
      </p:sp>
      <p:sp>
        <p:nvSpPr>
          <p:cNvPr id="6" name="Text 2"/>
          <p:cNvSpPr/>
          <p:nvPr/>
        </p:nvSpPr>
        <p:spPr>
          <a:xfrm>
            <a:off x="7591782" y="2300764"/>
            <a:ext cx="6301740" cy="673894"/>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Incorporate AI for predictive health analysis and personalized workout plans.</a:t>
            </a:r>
            <a:endParaRPr lang="en-US" sz="1650" dirty="0"/>
          </a:p>
        </p:txBody>
      </p:sp>
      <p:pic>
        <p:nvPicPr>
          <p:cNvPr id="7" name="Image 2" descr="preencoded.png">    </p:cNvPr>
          <p:cNvPicPr>
            <a:picLocks noChangeAspect="1"/>
          </p:cNvPicPr>
          <p:nvPr/>
        </p:nvPicPr>
        <p:blipFill>
          <a:blip r:embed="rId3"/>
          <a:stretch>
            <a:fillRect/>
          </a:stretch>
        </p:blipFill>
        <p:spPr>
          <a:xfrm>
            <a:off x="6223278" y="3185160"/>
            <a:ext cx="1052751" cy="1530906"/>
          </a:xfrm>
          <a:prstGeom prst="rect">
            <a:avLst/>
          </a:prstGeom>
        </p:spPr>
      </p:pic>
      <p:sp>
        <p:nvSpPr>
          <p:cNvPr id="8" name="Text 3"/>
          <p:cNvSpPr/>
          <p:nvPr/>
        </p:nvSpPr>
        <p:spPr>
          <a:xfrm>
            <a:off x="7591782" y="3395663"/>
            <a:ext cx="2477095" cy="309682"/>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Enhanced Integration</a:t>
            </a:r>
            <a:endParaRPr lang="en-US" sz="1950" dirty="0"/>
          </a:p>
        </p:txBody>
      </p:sp>
      <p:sp>
        <p:nvSpPr>
          <p:cNvPr id="9" name="Text 4"/>
          <p:cNvSpPr/>
          <p:nvPr/>
        </p:nvSpPr>
        <p:spPr>
          <a:xfrm>
            <a:off x="7591782" y="3831669"/>
            <a:ext cx="6301740" cy="673894"/>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Expand compatibility with various wearable devices and health platforms.</a:t>
            </a:r>
            <a:endParaRPr lang="en-US" sz="1650" dirty="0"/>
          </a:p>
        </p:txBody>
      </p:sp>
      <p:pic>
        <p:nvPicPr>
          <p:cNvPr id="10" name="Image 3" descr="preencoded.png">    </p:cNvPr>
          <p:cNvPicPr>
            <a:picLocks noChangeAspect="1"/>
          </p:cNvPicPr>
          <p:nvPr/>
        </p:nvPicPr>
        <p:blipFill>
          <a:blip r:embed="rId4"/>
          <a:stretch>
            <a:fillRect/>
          </a:stretch>
        </p:blipFill>
        <p:spPr>
          <a:xfrm>
            <a:off x="6223278" y="4716066"/>
            <a:ext cx="1052751" cy="1263372"/>
          </a:xfrm>
          <a:prstGeom prst="rect">
            <a:avLst/>
          </a:prstGeom>
        </p:spPr>
      </p:pic>
      <p:sp>
        <p:nvSpPr>
          <p:cNvPr id="11" name="Text 5"/>
          <p:cNvSpPr/>
          <p:nvPr/>
        </p:nvSpPr>
        <p:spPr>
          <a:xfrm>
            <a:off x="7591782" y="4926568"/>
            <a:ext cx="2477095" cy="309682"/>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Detailed metrics</a:t>
            </a:r>
            <a:endParaRPr lang="en-US" sz="1950" dirty="0"/>
          </a:p>
        </p:txBody>
      </p:sp>
      <p:sp>
        <p:nvSpPr>
          <p:cNvPr id="12" name="Text 6"/>
          <p:cNvSpPr/>
          <p:nvPr/>
        </p:nvSpPr>
        <p:spPr>
          <a:xfrm>
            <a:off x="7591782" y="5362575"/>
            <a:ext cx="6301740" cy="336947"/>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Include advanced metrics: VO2 max, metabolic rate, sleep quality etc.</a:t>
            </a:r>
            <a:endParaRPr lang="en-US" sz="1650" dirty="0"/>
          </a:p>
        </p:txBody>
      </p:sp>
      <p:pic>
        <p:nvPicPr>
          <p:cNvPr id="13" name="Image 4" descr="preencoded.png">    </p:cNvPr>
          <p:cNvPicPr>
            <a:picLocks noChangeAspect="1"/>
          </p:cNvPicPr>
          <p:nvPr/>
        </p:nvPicPr>
        <p:blipFill>
          <a:blip r:embed="rId5"/>
          <a:stretch>
            <a:fillRect/>
          </a:stretch>
        </p:blipFill>
        <p:spPr>
          <a:xfrm>
            <a:off x="6223278" y="5979438"/>
            <a:ext cx="1052751" cy="1530906"/>
          </a:xfrm>
          <a:prstGeom prst="rect">
            <a:avLst/>
          </a:prstGeom>
        </p:spPr>
      </p:pic>
      <p:sp>
        <p:nvSpPr>
          <p:cNvPr id="14" name="Text 7"/>
          <p:cNvSpPr/>
          <p:nvPr/>
        </p:nvSpPr>
        <p:spPr>
          <a:xfrm>
            <a:off x="7591782" y="6189940"/>
            <a:ext cx="2477095" cy="309682"/>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Nunito Semi Bold" pitchFamily="34" charset="0"/>
                <a:ea typeface="Nunito Semi Bold" pitchFamily="34" charset="-122"/>
                <a:cs typeface="Nunito Semi Bold" pitchFamily="34" charset="-120"/>
              </a:rPr>
              <a:t>Targeted advice</a:t>
            </a:r>
            <a:endParaRPr lang="en-US" sz="1950" dirty="0"/>
          </a:p>
        </p:txBody>
      </p:sp>
      <p:sp>
        <p:nvSpPr>
          <p:cNvPr id="15" name="Text 8"/>
          <p:cNvSpPr/>
          <p:nvPr/>
        </p:nvSpPr>
        <p:spPr>
          <a:xfrm>
            <a:off x="7591782" y="6625947"/>
            <a:ext cx="6301740" cy="673894"/>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Offer personalized health advice based on age, gender, and health conditions.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Conclusion: Your Path to a Healthier Life</a:t>
            </a:r>
            <a:endParaRPr lang="en-US" sz="4400" dirty="0"/>
          </a:p>
        </p:txBody>
      </p:sp>
      <p:sp>
        <p:nvSpPr>
          <p:cNvPr id="4" name="Text 1"/>
          <p:cNvSpPr/>
          <p:nvPr/>
        </p:nvSpPr>
        <p:spPr>
          <a:xfrm>
            <a:off x="6324124" y="4232196"/>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This personal fitness tracker is designed to improve fitness and promote a healthy lifestyle. It offers personalized insights and recommendations for users of all ages. Stay healthy by taking control of your fitness journey.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2025-03-22T10:14:48Z</dcterms:created>
  <dcterms:modified xsi:type="dcterms:W3CDTF">2025-03-22T10:14:48Z</dcterms:modified>
</cp:coreProperties>
</file>